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3" r:id="rId3"/>
    <p:sldId id="264" r:id="rId4"/>
    <p:sldId id="265" r:id="rId5"/>
    <p:sldId id="266" r:id="rId6"/>
    <p:sldId id="285" r:id="rId7"/>
    <p:sldId id="288" r:id="rId8"/>
    <p:sldId id="289" r:id="rId9"/>
    <p:sldId id="290" r:id="rId10"/>
    <p:sldId id="291" r:id="rId11"/>
    <p:sldId id="292" r:id="rId12"/>
    <p:sldId id="269" r:id="rId13"/>
    <p:sldId id="272" r:id="rId14"/>
    <p:sldId id="293" r:id="rId15"/>
    <p:sldId id="274" r:id="rId16"/>
    <p:sldId id="299" r:id="rId17"/>
    <p:sldId id="294" r:id="rId18"/>
    <p:sldId id="297" r:id="rId19"/>
    <p:sldId id="295" r:id="rId20"/>
    <p:sldId id="298" r:id="rId21"/>
    <p:sldId id="296" r:id="rId22"/>
    <p:sldId id="301" r:id="rId23"/>
    <p:sldId id="278" r:id="rId24"/>
    <p:sldId id="279" r:id="rId25"/>
    <p:sldId id="284"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4" autoAdjust="0"/>
    <p:restoredTop sz="94660"/>
  </p:normalViewPr>
  <p:slideViewPr>
    <p:cSldViewPr snapToGrid="0">
      <p:cViewPr varScale="1">
        <p:scale>
          <a:sx n="74" d="100"/>
          <a:sy n="74" d="100"/>
        </p:scale>
        <p:origin x="2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C8621B-4ED6-4939-B2A0-C8B82898D81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51D104D3-68BA-4030-9306-7407AEEC7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A0BE2354-54FB-4793-8919-D3FD4ABBE017}"/>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36904F75-3733-4E64-BAB9-232502789AB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942A270-F92D-4FD5-B06E-A61D516DB846}"/>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62511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0F4935-A248-4173-AEA8-3F4E201055B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05A5F71B-30DC-4287-9507-65AAAE814D0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BB930A95-8D7C-49E0-9CF9-976ABB2A0CCA}"/>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A5CFD2C1-43FE-41D4-891C-2BE887AE621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1E32A399-87D1-4E15-A99B-D0D21F8329E0}"/>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254412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CE5A56D-C774-49D0-9BAA-E1FE755AB96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9DE48A66-A912-417D-A8DD-E1E3796758A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7E415911-AE46-430E-96CF-5248623F8D8A}"/>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B456D56A-51CB-4D58-8886-606D14B6938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31033C09-5ED4-4FD4-B008-6FC1B933A854}"/>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88937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9CC6C9-12F5-4114-8577-7C2E304AA25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8E3DD14-8EDD-418F-9D49-00A1B94FC2E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540B36A3-5BB7-4348-B0E1-466BDF1BFB7C}"/>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714E79F2-96F1-460D-BBDE-7CABC1312E5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B3622AF-7FD8-424C-9521-E00517C3619D}"/>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149418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89F3576-E270-4439-A633-87235AF8828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DBEC450D-D8A5-4F20-A2BF-769B7DC7BF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42F277B-B7AA-4A4E-ABA0-FA84949E8FD9}"/>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A82A50B7-ABF5-4409-B01B-DE6A05867EC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F248144F-5D81-4F13-B08C-A8338CA41910}"/>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54297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F2C007-FC79-4A2D-A32D-9AD4AF60207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D7B265D-3626-4E13-95AE-AC6D5A1BF23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406598D2-550B-4AD7-94CC-4A4B6679A67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294AF654-B2FB-42F2-8456-7D5179FC916C}"/>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6" name="Marcador de pie de página 5">
            <a:extLst>
              <a:ext uri="{FF2B5EF4-FFF2-40B4-BE49-F238E27FC236}">
                <a16:creationId xmlns:a16="http://schemas.microsoft.com/office/drawing/2014/main" xmlns="" id="{F987714B-E2F0-44E8-8A41-C2916DB3CB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6E5A8B55-7576-4C2D-8636-79383CE8F5D9}"/>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2886694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B56473-73E1-4B38-9FDB-ACCC02E4372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FEB57E65-31F0-43A9-971D-6B3AB21BA1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A29ED63-1929-4D64-9655-B70B0C582F2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38879E1C-6122-42EF-B7F7-55FB89707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9D7D0D6-D856-49CE-BA96-B7E0A05CF1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4BA01380-1B86-4504-8C9A-E7945424BDF5}"/>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8" name="Marcador de pie de página 7">
            <a:extLst>
              <a:ext uri="{FF2B5EF4-FFF2-40B4-BE49-F238E27FC236}">
                <a16:creationId xmlns:a16="http://schemas.microsoft.com/office/drawing/2014/main" xmlns="" id="{23EB68B4-89C2-4DA0-B416-E308FAF1791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54D979FE-2123-464B-ACE1-1BC0EA1AA490}"/>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312264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C99ABD8-DC25-4249-8939-6A3D1BD2DEF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2C395071-1E7B-461D-9BB0-267D517B0466}"/>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4" name="Marcador de pie de página 3">
            <a:extLst>
              <a:ext uri="{FF2B5EF4-FFF2-40B4-BE49-F238E27FC236}">
                <a16:creationId xmlns:a16="http://schemas.microsoft.com/office/drawing/2014/main" xmlns="" id="{0E91EA3E-5FB9-4E6A-BF7F-E98AF05A364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A93BF6C1-648E-4A7A-82E5-53C953676A47}"/>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10213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770607C-99FF-4C22-AA67-CAD92E0C15C4}"/>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3" name="Marcador de pie de página 2">
            <a:extLst>
              <a:ext uri="{FF2B5EF4-FFF2-40B4-BE49-F238E27FC236}">
                <a16:creationId xmlns:a16="http://schemas.microsoft.com/office/drawing/2014/main" xmlns="" id="{F0D6BCD9-43E9-45B8-B93B-097F19A96886}"/>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15CFC01A-6785-4B09-B8A7-F1F391FAE95F}"/>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38906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9A97D0-6170-4F8B-9A19-0F896BD432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19CCCD97-98D7-4F45-968B-C3393E8D53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156E9437-624B-45ED-A781-119B54B23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D4153C3-653A-4D0F-9533-94CC273E74F9}"/>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6" name="Marcador de pie de página 5">
            <a:extLst>
              <a:ext uri="{FF2B5EF4-FFF2-40B4-BE49-F238E27FC236}">
                <a16:creationId xmlns:a16="http://schemas.microsoft.com/office/drawing/2014/main" xmlns="" id="{2992C3CF-D852-45ED-A2CB-3053CA9B1AD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5CC668F9-6505-4C3A-A2DD-7DA18D29179B}"/>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410393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5E9EBFC-9B90-4986-8FDC-0105ECCD1A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A92117F6-4FED-4E2D-81BD-C095AE059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6E69BFF-3130-44F4-A05D-6353729EC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E18DDB7B-1771-495D-9792-4AC4EE3E6B26}"/>
              </a:ext>
            </a:extLst>
          </p:cNvPr>
          <p:cNvSpPr>
            <a:spLocks noGrp="1"/>
          </p:cNvSpPr>
          <p:nvPr>
            <p:ph type="dt" sz="half" idx="10"/>
          </p:nvPr>
        </p:nvSpPr>
        <p:spPr/>
        <p:txBody>
          <a:bodyPr/>
          <a:lstStyle/>
          <a:p>
            <a:fld id="{7C45D4C8-327A-48F8-8E13-7047DA0D487D}" type="datetimeFigureOut">
              <a:rPr lang="es-EC" smtClean="0"/>
              <a:t>16/11/2021</a:t>
            </a:fld>
            <a:endParaRPr lang="es-EC"/>
          </a:p>
        </p:txBody>
      </p:sp>
      <p:sp>
        <p:nvSpPr>
          <p:cNvPr id="6" name="Marcador de pie de página 5">
            <a:extLst>
              <a:ext uri="{FF2B5EF4-FFF2-40B4-BE49-F238E27FC236}">
                <a16:creationId xmlns:a16="http://schemas.microsoft.com/office/drawing/2014/main" xmlns="" id="{6DA1C08E-D672-434F-8D37-6446FBCA0BE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6BE05686-DB34-4463-A4A3-FD2523C57445}"/>
              </a:ext>
            </a:extLst>
          </p:cNvPr>
          <p:cNvSpPr>
            <a:spLocks noGrp="1"/>
          </p:cNvSpPr>
          <p:nvPr>
            <p:ph type="sldNum" sz="quarter" idx="12"/>
          </p:nvPr>
        </p:nvSpPr>
        <p:spPr/>
        <p:txBody>
          <a:bodyPr/>
          <a:lstStyle/>
          <a:p>
            <a:fld id="{DB193F86-6DC9-4937-B67D-36D2C093ABCB}" type="slidenum">
              <a:rPr lang="es-EC" smtClean="0"/>
              <a:t>‹Nº›</a:t>
            </a:fld>
            <a:endParaRPr lang="es-EC"/>
          </a:p>
        </p:txBody>
      </p:sp>
    </p:spTree>
    <p:extLst>
      <p:ext uri="{BB962C8B-B14F-4D97-AF65-F5344CB8AC3E}">
        <p14:creationId xmlns:p14="http://schemas.microsoft.com/office/powerpoint/2010/main" val="341777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1EB6844-3416-4C40-A8F1-9AB6C6849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F08E7E57-F2B3-4CEE-9620-B598C78A6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A3E40DC-BEB7-4320-9ABD-E315D3EB47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5D4C8-327A-48F8-8E13-7047DA0D487D}" type="datetimeFigureOut">
              <a:rPr lang="es-EC" smtClean="0"/>
              <a:t>16/11/2021</a:t>
            </a:fld>
            <a:endParaRPr lang="es-EC"/>
          </a:p>
        </p:txBody>
      </p:sp>
      <p:sp>
        <p:nvSpPr>
          <p:cNvPr id="5" name="Marcador de pie de página 4">
            <a:extLst>
              <a:ext uri="{FF2B5EF4-FFF2-40B4-BE49-F238E27FC236}">
                <a16:creationId xmlns:a16="http://schemas.microsoft.com/office/drawing/2014/main" xmlns="" id="{6268C011-7C3A-41E0-BA01-1128F50BD9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7968BE17-5DBA-45CC-B112-F4B992202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93F86-6DC9-4937-B67D-36D2C093ABCB}" type="slidenum">
              <a:rPr lang="es-EC" smtClean="0"/>
              <a:t>‹Nº›</a:t>
            </a:fld>
            <a:endParaRPr lang="es-EC"/>
          </a:p>
        </p:txBody>
      </p:sp>
    </p:spTree>
    <p:extLst>
      <p:ext uri="{BB962C8B-B14F-4D97-AF65-F5344CB8AC3E}">
        <p14:creationId xmlns:p14="http://schemas.microsoft.com/office/powerpoint/2010/main" val="375399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1F2AEE48-0213-49B2-ACDD-01C44DB85E69}"/>
              </a:ext>
            </a:extLst>
          </p:cNvPr>
          <p:cNvSpPr>
            <a:spLocks noGrp="1"/>
          </p:cNvSpPr>
          <p:nvPr>
            <p:ph type="subTitle" idx="1"/>
          </p:nvPr>
        </p:nvSpPr>
        <p:spPr>
          <a:xfrm>
            <a:off x="1524000" y="2929554"/>
            <a:ext cx="9144000" cy="1899897"/>
          </a:xfrm>
        </p:spPr>
        <p:txBody>
          <a:bodyPr/>
          <a:lstStyle/>
          <a:p>
            <a:r>
              <a:rPr lang="es-ES" dirty="0"/>
              <a:t>Proyecto: </a:t>
            </a:r>
          </a:p>
          <a:p>
            <a:r>
              <a:rPr lang="es-ES" b="1" dirty="0"/>
              <a:t>Implementación del Sistema de Gestión Integral de Desechos Sólidos del Cantón Puerto Quito</a:t>
            </a:r>
            <a:endParaRPr lang="es-EC" b="1"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spTree>
    <p:extLst>
      <p:ext uri="{BB962C8B-B14F-4D97-AF65-F5344CB8AC3E}">
        <p14:creationId xmlns:p14="http://schemas.microsoft.com/office/powerpoint/2010/main" val="212881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01627" y="915784"/>
            <a:ext cx="9631017" cy="1034889"/>
          </a:xfrm>
        </p:spPr>
        <p:txBody>
          <a:bodyPr>
            <a:normAutofit fontScale="90000"/>
          </a:bodyPr>
          <a:lstStyle/>
          <a:p>
            <a:r>
              <a:rPr lang="es-EC" b="1" dirty="0"/>
              <a:t>Programas de aprovechamiento de residuos ejecutados por la municipalidad</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9" name="Imagen 8" descr="Vista de un edificio&#10;&#10;Descripción generada automáticamente con confianza baja">
            <a:extLst>
              <a:ext uri="{FF2B5EF4-FFF2-40B4-BE49-F238E27FC236}">
                <a16:creationId xmlns:a16="http://schemas.microsoft.com/office/drawing/2014/main" xmlns="" id="{CCBE7BA9-63B9-474D-BB2D-FB061ADA3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530" y="2026709"/>
            <a:ext cx="5954644" cy="4465983"/>
          </a:xfrm>
          <a:prstGeom prst="rect">
            <a:avLst/>
          </a:prstGeom>
        </p:spPr>
      </p:pic>
      <p:sp>
        <p:nvSpPr>
          <p:cNvPr id="11" name="CuadroTexto 10">
            <a:extLst>
              <a:ext uri="{FF2B5EF4-FFF2-40B4-BE49-F238E27FC236}">
                <a16:creationId xmlns:a16="http://schemas.microsoft.com/office/drawing/2014/main" xmlns="" id="{85447E95-BA13-4492-B344-3419CFA6D437}"/>
              </a:ext>
            </a:extLst>
          </p:cNvPr>
          <p:cNvSpPr txBox="1"/>
          <p:nvPr/>
        </p:nvSpPr>
        <p:spPr>
          <a:xfrm>
            <a:off x="838200" y="2364872"/>
            <a:ext cx="4263887" cy="1754326"/>
          </a:xfrm>
          <a:prstGeom prst="rect">
            <a:avLst/>
          </a:prstGeom>
          <a:noFill/>
        </p:spPr>
        <p:txBody>
          <a:bodyPr wrap="square">
            <a:spAutoFit/>
          </a:bodyPr>
          <a:lstStyle/>
          <a:p>
            <a:r>
              <a:rPr lang="es-EC" dirty="0"/>
              <a:t>La elaboración del abono orgánico mediante el uso de microorganismos eficientes parte de la recolección selectiva de desechos sólidos</a:t>
            </a:r>
          </a:p>
          <a:p>
            <a:endParaRPr lang="es-EC" dirty="0"/>
          </a:p>
          <a:p>
            <a:r>
              <a:rPr lang="es-EC" dirty="0"/>
              <a:t>14 asociaciones agrícolas</a:t>
            </a:r>
          </a:p>
        </p:txBody>
      </p:sp>
    </p:spTree>
    <p:extLst>
      <p:ext uri="{BB962C8B-B14F-4D97-AF65-F5344CB8AC3E}">
        <p14:creationId xmlns:p14="http://schemas.microsoft.com/office/powerpoint/2010/main" val="206533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01627" y="915784"/>
            <a:ext cx="9631017" cy="1034889"/>
          </a:xfrm>
        </p:spPr>
        <p:txBody>
          <a:bodyPr>
            <a:normAutofit fontScale="90000"/>
          </a:bodyPr>
          <a:lstStyle/>
          <a:p>
            <a:r>
              <a:rPr lang="es-EC" b="1" dirty="0"/>
              <a:t>Programas de aprovechamiento de residuos ejecutados por la municipalidad</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10" name="Imagen 9">
            <a:extLst>
              <a:ext uri="{FF2B5EF4-FFF2-40B4-BE49-F238E27FC236}">
                <a16:creationId xmlns:a16="http://schemas.microsoft.com/office/drawing/2014/main" xmlns="" id="{77FE7A3B-192E-4CBC-8356-B6F90009AFF2}"/>
              </a:ext>
            </a:extLst>
          </p:cNvPr>
          <p:cNvPicPr>
            <a:picLocks noChangeAspect="1"/>
          </p:cNvPicPr>
          <p:nvPr/>
        </p:nvPicPr>
        <p:blipFill>
          <a:blip r:embed="rId4"/>
          <a:stretch>
            <a:fillRect/>
          </a:stretch>
        </p:blipFill>
        <p:spPr>
          <a:xfrm>
            <a:off x="3170963" y="2079716"/>
            <a:ext cx="4892344" cy="4318881"/>
          </a:xfrm>
          <a:prstGeom prst="rect">
            <a:avLst/>
          </a:prstGeom>
        </p:spPr>
      </p:pic>
    </p:spTree>
    <p:extLst>
      <p:ext uri="{BB962C8B-B14F-4D97-AF65-F5344CB8AC3E}">
        <p14:creationId xmlns:p14="http://schemas.microsoft.com/office/powerpoint/2010/main" val="285175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681037"/>
            <a:ext cx="10515600" cy="1325563"/>
          </a:xfrm>
        </p:spPr>
        <p:txBody>
          <a:bodyPr>
            <a:normAutofit fontScale="90000"/>
          </a:bodyPr>
          <a:lstStyle/>
          <a:p>
            <a:r>
              <a:rPr lang="es-ES" dirty="0"/>
              <a:t>Aprovechamiento de material inorgánico – Galpón de reciclaje complejo Ambiental Puerto Quito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 Papel - Cartón - Chatarra - Plásticos en general - Botellas tipo PET - Vidrio</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9" name="Imagen 8">
            <a:extLst>
              <a:ext uri="{FF2B5EF4-FFF2-40B4-BE49-F238E27FC236}">
                <a16:creationId xmlns:a16="http://schemas.microsoft.com/office/drawing/2014/main" xmlns="" id="{FB3D25DA-E0CB-46D2-8438-E3825D1D8DC4}"/>
              </a:ext>
            </a:extLst>
          </p:cNvPr>
          <p:cNvPicPr>
            <a:picLocks noChangeAspect="1"/>
          </p:cNvPicPr>
          <p:nvPr/>
        </p:nvPicPr>
        <p:blipFill>
          <a:blip r:embed="rId4"/>
          <a:stretch>
            <a:fillRect/>
          </a:stretch>
        </p:blipFill>
        <p:spPr>
          <a:xfrm>
            <a:off x="7051262" y="2110409"/>
            <a:ext cx="4628076" cy="4378584"/>
          </a:xfrm>
          <a:prstGeom prst="rect">
            <a:avLst/>
          </a:prstGeom>
        </p:spPr>
      </p:pic>
      <p:pic>
        <p:nvPicPr>
          <p:cNvPr id="3" name="Imagen 2">
            <a:extLst>
              <a:ext uri="{FF2B5EF4-FFF2-40B4-BE49-F238E27FC236}">
                <a16:creationId xmlns:a16="http://schemas.microsoft.com/office/drawing/2014/main" xmlns="" id="{A7250CFD-4849-4777-9B82-51C502438EB5}"/>
              </a:ext>
            </a:extLst>
          </p:cNvPr>
          <p:cNvPicPr>
            <a:picLocks noChangeAspect="1"/>
          </p:cNvPicPr>
          <p:nvPr/>
        </p:nvPicPr>
        <p:blipFill>
          <a:blip r:embed="rId5"/>
          <a:stretch>
            <a:fillRect/>
          </a:stretch>
        </p:blipFill>
        <p:spPr>
          <a:xfrm>
            <a:off x="1270000" y="2959199"/>
            <a:ext cx="5524621" cy="3396844"/>
          </a:xfrm>
          <a:prstGeom prst="rect">
            <a:avLst/>
          </a:prstGeom>
        </p:spPr>
      </p:pic>
    </p:spTree>
    <p:extLst>
      <p:ext uri="{BB962C8B-B14F-4D97-AF65-F5344CB8AC3E}">
        <p14:creationId xmlns:p14="http://schemas.microsoft.com/office/powerpoint/2010/main" val="1060355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681037"/>
            <a:ext cx="10515600" cy="1325563"/>
          </a:xfrm>
        </p:spPr>
        <p:txBody>
          <a:bodyPr>
            <a:normAutofit/>
          </a:bodyPr>
          <a:lstStyle/>
          <a:p>
            <a:r>
              <a:rPr lang="es-EC" dirty="0"/>
              <a:t>Disposición final</a:t>
            </a:r>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C" dirty="0"/>
              <a:t>Celda de disposición final </a:t>
            </a:r>
          </a:p>
          <a:p>
            <a:r>
              <a:rPr lang="es-EC" dirty="0"/>
              <a:t>Planta de tratamiento de lixiviados</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10" name="Imagen 9" descr="Una carretera en el campo&#10;&#10;Descripción generada automáticamente con confianza media">
            <a:extLst>
              <a:ext uri="{FF2B5EF4-FFF2-40B4-BE49-F238E27FC236}">
                <a16:creationId xmlns:a16="http://schemas.microsoft.com/office/drawing/2014/main" xmlns="" id="{93A08C10-2DBD-4D68-83FC-DA38D0CC5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103880"/>
            <a:ext cx="4715312" cy="3495041"/>
          </a:xfrm>
          <a:prstGeom prst="rect">
            <a:avLst/>
          </a:prstGeom>
        </p:spPr>
      </p:pic>
      <p:pic>
        <p:nvPicPr>
          <p:cNvPr id="12" name="Imagen 11" descr="Un campo de tierra&#10;&#10;Descripción generada automáticamente">
            <a:extLst>
              <a:ext uri="{FF2B5EF4-FFF2-40B4-BE49-F238E27FC236}">
                <a16:creationId xmlns:a16="http://schemas.microsoft.com/office/drawing/2014/main" xmlns="" id="{952EC762-F56F-430A-9393-88B691AB5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1767" y="1106693"/>
            <a:ext cx="5393635" cy="4045226"/>
          </a:xfrm>
          <a:prstGeom prst="rect">
            <a:avLst/>
          </a:prstGeom>
        </p:spPr>
      </p:pic>
    </p:spTree>
    <p:extLst>
      <p:ext uri="{BB962C8B-B14F-4D97-AF65-F5344CB8AC3E}">
        <p14:creationId xmlns:p14="http://schemas.microsoft.com/office/powerpoint/2010/main" val="245620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681037"/>
            <a:ext cx="10515600" cy="1325563"/>
          </a:xfrm>
        </p:spPr>
        <p:txBody>
          <a:bodyPr>
            <a:normAutofit/>
          </a:bodyPr>
          <a:lstStyle/>
          <a:p>
            <a:r>
              <a:rPr lang="es-ES" sz="4400" dirty="0">
                <a:solidFill>
                  <a:srgbClr val="000000"/>
                </a:solidFill>
              </a:rPr>
              <a:t>G</a:t>
            </a:r>
            <a:r>
              <a:rPr lang="es-ES" sz="4400" b="0" i="0" u="none" strike="noStrike" baseline="0" dirty="0">
                <a:solidFill>
                  <a:srgbClr val="000000"/>
                </a:solidFill>
              </a:rPr>
              <a:t>estión de residuos sanitarios peligrosos</a:t>
            </a:r>
            <a:endParaRPr lang="es-EC" sz="4400" b="0" i="0" u="none" strike="noStrike" baseline="0" dirty="0">
              <a:solidFill>
                <a:srgbClr val="000000"/>
              </a:solidFill>
            </a:endParaRP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sp>
        <p:nvSpPr>
          <p:cNvPr id="8" name="Marcador de contenido 7">
            <a:extLst>
              <a:ext uri="{FF2B5EF4-FFF2-40B4-BE49-F238E27FC236}">
                <a16:creationId xmlns:a16="http://schemas.microsoft.com/office/drawing/2014/main" xmlns="" id="{F4F114F4-A475-425D-9A16-3DD892957DB0}"/>
              </a:ext>
            </a:extLst>
          </p:cNvPr>
          <p:cNvSpPr>
            <a:spLocks noGrp="1"/>
          </p:cNvSpPr>
          <p:nvPr>
            <p:ph idx="1"/>
          </p:nvPr>
        </p:nvSpPr>
        <p:spPr/>
        <p:txBody>
          <a:bodyPr/>
          <a:lstStyle/>
          <a:p>
            <a:endParaRPr lang="es-EC" dirty="0"/>
          </a:p>
        </p:txBody>
      </p:sp>
      <p:pic>
        <p:nvPicPr>
          <p:cNvPr id="11" name="Imagen 10">
            <a:extLst>
              <a:ext uri="{FF2B5EF4-FFF2-40B4-BE49-F238E27FC236}">
                <a16:creationId xmlns:a16="http://schemas.microsoft.com/office/drawing/2014/main" xmlns="" id="{D92DA72A-2769-4BDD-86C9-F86A302A1B5B}"/>
              </a:ext>
            </a:extLst>
          </p:cNvPr>
          <p:cNvPicPr>
            <a:picLocks noChangeAspect="1"/>
          </p:cNvPicPr>
          <p:nvPr/>
        </p:nvPicPr>
        <p:blipFill>
          <a:blip r:embed="rId4"/>
          <a:stretch>
            <a:fillRect/>
          </a:stretch>
        </p:blipFill>
        <p:spPr>
          <a:xfrm>
            <a:off x="6962484" y="1825625"/>
            <a:ext cx="3702867" cy="4351338"/>
          </a:xfrm>
          <a:prstGeom prst="rect">
            <a:avLst/>
          </a:prstGeom>
        </p:spPr>
      </p:pic>
      <p:pic>
        <p:nvPicPr>
          <p:cNvPr id="13" name="Imagen 12">
            <a:extLst>
              <a:ext uri="{FF2B5EF4-FFF2-40B4-BE49-F238E27FC236}">
                <a16:creationId xmlns:a16="http://schemas.microsoft.com/office/drawing/2014/main" xmlns="" id="{377E2FB1-F05B-4FCE-AE17-73E85F573E3A}"/>
              </a:ext>
            </a:extLst>
          </p:cNvPr>
          <p:cNvPicPr>
            <a:picLocks noChangeAspect="1"/>
          </p:cNvPicPr>
          <p:nvPr/>
        </p:nvPicPr>
        <p:blipFill>
          <a:blip r:embed="rId5"/>
          <a:stretch>
            <a:fillRect/>
          </a:stretch>
        </p:blipFill>
        <p:spPr>
          <a:xfrm>
            <a:off x="848612" y="1825625"/>
            <a:ext cx="4403890" cy="2718026"/>
          </a:xfrm>
          <a:prstGeom prst="rect">
            <a:avLst/>
          </a:prstGeom>
        </p:spPr>
      </p:pic>
      <p:pic>
        <p:nvPicPr>
          <p:cNvPr id="15" name="Imagen 14">
            <a:extLst>
              <a:ext uri="{FF2B5EF4-FFF2-40B4-BE49-F238E27FC236}">
                <a16:creationId xmlns:a16="http://schemas.microsoft.com/office/drawing/2014/main" xmlns="" id="{AD6314B6-E442-4ED6-B49E-25E47E17A353}"/>
              </a:ext>
            </a:extLst>
          </p:cNvPr>
          <p:cNvPicPr>
            <a:picLocks noChangeAspect="1"/>
          </p:cNvPicPr>
          <p:nvPr/>
        </p:nvPicPr>
        <p:blipFill>
          <a:blip r:embed="rId6"/>
          <a:stretch>
            <a:fillRect/>
          </a:stretch>
        </p:blipFill>
        <p:spPr>
          <a:xfrm>
            <a:off x="3050557" y="4791752"/>
            <a:ext cx="3530166" cy="1792974"/>
          </a:xfrm>
          <a:prstGeom prst="rect">
            <a:avLst/>
          </a:prstGeom>
        </p:spPr>
      </p:pic>
    </p:spTree>
    <p:extLst>
      <p:ext uri="{BB962C8B-B14F-4D97-AF65-F5344CB8AC3E}">
        <p14:creationId xmlns:p14="http://schemas.microsoft.com/office/powerpoint/2010/main" val="69188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aire (monitoreo de aire ambiente y monitoreo de fuentes fijas (chimeneas))</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8" name="Imagen 7" descr="Imagen que contiene exterior, hombre, camioneta, grande&#10;&#10;Descripción generada automáticamente">
            <a:extLst>
              <a:ext uri="{FF2B5EF4-FFF2-40B4-BE49-F238E27FC236}">
                <a16:creationId xmlns:a16="http://schemas.microsoft.com/office/drawing/2014/main" xmlns="" id="{A459BF10-1F1E-4FBB-9859-0E132293F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846" y="1443352"/>
            <a:ext cx="3777095" cy="5036127"/>
          </a:xfrm>
          <a:prstGeom prst="rect">
            <a:avLst/>
          </a:prstGeom>
        </p:spPr>
      </p:pic>
    </p:spTree>
    <p:extLst>
      <p:ext uri="{BB962C8B-B14F-4D97-AF65-F5344CB8AC3E}">
        <p14:creationId xmlns:p14="http://schemas.microsoft.com/office/powerpoint/2010/main" val="90574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aire (monitoreo de aire ambiente y monitoreo de fuentes fijas (chimeneas))</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9" name="Imagen 8">
            <a:extLst>
              <a:ext uri="{FF2B5EF4-FFF2-40B4-BE49-F238E27FC236}">
                <a16:creationId xmlns:a16="http://schemas.microsoft.com/office/drawing/2014/main" xmlns="" id="{BC5C3137-9EE3-46D1-AA29-22575378E521}"/>
              </a:ext>
            </a:extLst>
          </p:cNvPr>
          <p:cNvPicPr>
            <a:picLocks noChangeAspect="1"/>
          </p:cNvPicPr>
          <p:nvPr/>
        </p:nvPicPr>
        <p:blipFill>
          <a:blip r:embed="rId4"/>
          <a:stretch>
            <a:fillRect/>
          </a:stretch>
        </p:blipFill>
        <p:spPr>
          <a:xfrm>
            <a:off x="1995055" y="3388415"/>
            <a:ext cx="7972129" cy="2967628"/>
          </a:xfrm>
          <a:prstGeom prst="rect">
            <a:avLst/>
          </a:prstGeom>
        </p:spPr>
      </p:pic>
    </p:spTree>
    <p:extLst>
      <p:ext uri="{BB962C8B-B14F-4D97-AF65-F5344CB8AC3E}">
        <p14:creationId xmlns:p14="http://schemas.microsoft.com/office/powerpoint/2010/main" val="99714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C" dirty="0"/>
              <a:t>Monitoreo de ruido</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3" name="Imagen 2" descr="Un hombre en un campo&#10;&#10;Descripción generada automáticamente con confianza baja">
            <a:extLst>
              <a:ext uri="{FF2B5EF4-FFF2-40B4-BE49-F238E27FC236}">
                <a16:creationId xmlns:a16="http://schemas.microsoft.com/office/drawing/2014/main" xmlns="" id="{6C79C5B0-9DBC-461D-9580-35A1972841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851" y="2774393"/>
            <a:ext cx="4354977" cy="3228975"/>
          </a:xfrm>
          <a:prstGeom prst="rect">
            <a:avLst/>
          </a:prstGeom>
        </p:spPr>
      </p:pic>
    </p:spTree>
    <p:extLst>
      <p:ext uri="{BB962C8B-B14F-4D97-AF65-F5344CB8AC3E}">
        <p14:creationId xmlns:p14="http://schemas.microsoft.com/office/powerpoint/2010/main" val="47663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C" dirty="0"/>
              <a:t>Monitoreo de ruido</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12" name="Imagen 11">
            <a:extLst>
              <a:ext uri="{FF2B5EF4-FFF2-40B4-BE49-F238E27FC236}">
                <a16:creationId xmlns:a16="http://schemas.microsoft.com/office/drawing/2014/main" xmlns="" id="{8E9B4C0A-33C7-4144-AB50-4BD0C580A68C}"/>
              </a:ext>
            </a:extLst>
          </p:cNvPr>
          <p:cNvPicPr>
            <a:picLocks noChangeAspect="1"/>
          </p:cNvPicPr>
          <p:nvPr/>
        </p:nvPicPr>
        <p:blipFill>
          <a:blip r:embed="rId4"/>
          <a:stretch>
            <a:fillRect/>
          </a:stretch>
        </p:blipFill>
        <p:spPr>
          <a:xfrm>
            <a:off x="2467164" y="2394625"/>
            <a:ext cx="7653581" cy="2094392"/>
          </a:xfrm>
          <a:prstGeom prst="rect">
            <a:avLst/>
          </a:prstGeom>
        </p:spPr>
      </p:pic>
      <p:pic>
        <p:nvPicPr>
          <p:cNvPr id="14" name="Imagen 13">
            <a:extLst>
              <a:ext uri="{FF2B5EF4-FFF2-40B4-BE49-F238E27FC236}">
                <a16:creationId xmlns:a16="http://schemas.microsoft.com/office/drawing/2014/main" xmlns="" id="{879D00DA-B941-4C36-A278-ECFF930F0147}"/>
              </a:ext>
            </a:extLst>
          </p:cNvPr>
          <p:cNvPicPr>
            <a:picLocks noChangeAspect="1"/>
          </p:cNvPicPr>
          <p:nvPr/>
        </p:nvPicPr>
        <p:blipFill>
          <a:blip r:embed="rId5"/>
          <a:stretch>
            <a:fillRect/>
          </a:stretch>
        </p:blipFill>
        <p:spPr>
          <a:xfrm>
            <a:off x="2527260" y="4489017"/>
            <a:ext cx="7533388" cy="2208062"/>
          </a:xfrm>
          <a:prstGeom prst="rect">
            <a:avLst/>
          </a:prstGeom>
        </p:spPr>
      </p:pic>
    </p:spTree>
    <p:extLst>
      <p:ext uri="{BB962C8B-B14F-4D97-AF65-F5344CB8AC3E}">
        <p14:creationId xmlns:p14="http://schemas.microsoft.com/office/powerpoint/2010/main" val="391164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suelo </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8" name="Imagen 7" descr="Imagen que contiene exterior, pasto, hombre, joven&#10;&#10;Descripción generada automáticamente">
            <a:extLst>
              <a:ext uri="{FF2B5EF4-FFF2-40B4-BE49-F238E27FC236}">
                <a16:creationId xmlns:a16="http://schemas.microsoft.com/office/drawing/2014/main" xmlns="" id="{9F2F3856-E01C-4CD8-B83C-AE426E31CD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06134"/>
            <a:ext cx="5430982" cy="4073237"/>
          </a:xfrm>
          <a:prstGeom prst="rect">
            <a:avLst/>
          </a:prstGeom>
        </p:spPr>
      </p:pic>
    </p:spTree>
    <p:extLst>
      <p:ext uri="{BB962C8B-B14F-4D97-AF65-F5344CB8AC3E}">
        <p14:creationId xmlns:p14="http://schemas.microsoft.com/office/powerpoint/2010/main" val="291420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4AAB6562-962A-4D0C-9FB1-E1DCFAC4606C}"/>
              </a:ext>
            </a:extLst>
          </p:cNvPr>
          <p:cNvSpPr>
            <a:spLocks noGrp="1"/>
          </p:cNvSpPr>
          <p:nvPr>
            <p:ph type="title"/>
          </p:nvPr>
        </p:nvSpPr>
        <p:spPr>
          <a:xfrm>
            <a:off x="838200" y="595320"/>
            <a:ext cx="10515600" cy="1325563"/>
          </a:xfrm>
        </p:spPr>
        <p:txBody>
          <a:bodyPr/>
          <a:lstStyle/>
          <a:p>
            <a:r>
              <a:rPr lang="es-ES" dirty="0"/>
              <a:t>Descripción del área de estudio</a:t>
            </a:r>
            <a:endParaRPr lang="es-EC" dirty="0"/>
          </a:p>
        </p:txBody>
      </p:sp>
      <p:pic>
        <p:nvPicPr>
          <p:cNvPr id="9" name="Marcador de contenido 8">
            <a:extLst>
              <a:ext uri="{FF2B5EF4-FFF2-40B4-BE49-F238E27FC236}">
                <a16:creationId xmlns:a16="http://schemas.microsoft.com/office/drawing/2014/main" xmlns="" id="{8ABFDDAF-9B7D-4411-BF71-FEC7B6D1EF5E}"/>
              </a:ext>
            </a:extLst>
          </p:cNvPr>
          <p:cNvPicPr>
            <a:picLocks noGrp="1" noChangeAspect="1"/>
          </p:cNvPicPr>
          <p:nvPr>
            <p:ph idx="1"/>
          </p:nvPr>
        </p:nvPicPr>
        <p:blipFill>
          <a:blip r:embed="rId2"/>
          <a:stretch>
            <a:fillRect/>
          </a:stretch>
        </p:blipFill>
        <p:spPr>
          <a:xfrm>
            <a:off x="6096000" y="1550127"/>
            <a:ext cx="5566821" cy="4712553"/>
          </a:xfrm>
        </p:spPr>
      </p:pic>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3"/>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4"/>
          <a:stretch>
            <a:fillRect/>
          </a:stretch>
        </p:blipFill>
        <p:spPr>
          <a:xfrm>
            <a:off x="87780" y="112312"/>
            <a:ext cx="2499577" cy="769687"/>
          </a:xfrm>
          <a:prstGeom prst="rect">
            <a:avLst/>
          </a:prstGeom>
        </p:spPr>
      </p:pic>
      <p:sp>
        <p:nvSpPr>
          <p:cNvPr id="11" name="CuadroTexto 10">
            <a:extLst>
              <a:ext uri="{FF2B5EF4-FFF2-40B4-BE49-F238E27FC236}">
                <a16:creationId xmlns:a16="http://schemas.microsoft.com/office/drawing/2014/main" xmlns="" id="{F8EC9721-DDB4-4A54-A57D-EB955EF2AB94}"/>
              </a:ext>
            </a:extLst>
          </p:cNvPr>
          <p:cNvSpPr txBox="1"/>
          <p:nvPr/>
        </p:nvSpPr>
        <p:spPr>
          <a:xfrm>
            <a:off x="838200" y="1652926"/>
            <a:ext cx="4257583" cy="2862322"/>
          </a:xfrm>
          <a:prstGeom prst="rect">
            <a:avLst/>
          </a:prstGeom>
          <a:noFill/>
        </p:spPr>
        <p:txBody>
          <a:bodyPr wrap="square">
            <a:spAutoFit/>
          </a:bodyPr>
          <a:lstStyle/>
          <a:p>
            <a:r>
              <a:rPr lang="es-ES" dirty="0"/>
              <a:t>El Complejo Ambiental Puerto Quito, se encuentra situado al norte del Cantón Puerto Quito, con un área de 16 hectáreas, el establecimiento es el espacio receptor de todos los residuos sólidos provenientes del proceso de barrido y recolección del cantón; aquí se desarrollan diferentes procesos para la gestión de residuos sólidos peligrosos y no peligrosos.</a:t>
            </a:r>
          </a:p>
          <a:p>
            <a:endParaRPr lang="es-ES" dirty="0"/>
          </a:p>
        </p:txBody>
      </p:sp>
    </p:spTree>
    <p:extLst>
      <p:ext uri="{BB962C8B-B14F-4D97-AF65-F5344CB8AC3E}">
        <p14:creationId xmlns:p14="http://schemas.microsoft.com/office/powerpoint/2010/main" val="237320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suelo </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3" name="Imagen 2">
            <a:extLst>
              <a:ext uri="{FF2B5EF4-FFF2-40B4-BE49-F238E27FC236}">
                <a16:creationId xmlns:a16="http://schemas.microsoft.com/office/drawing/2014/main" xmlns="" id="{48D55B25-E6F3-4EF6-927A-301D09857EAA}"/>
              </a:ext>
            </a:extLst>
          </p:cNvPr>
          <p:cNvPicPr>
            <a:picLocks noChangeAspect="1"/>
          </p:cNvPicPr>
          <p:nvPr/>
        </p:nvPicPr>
        <p:blipFill>
          <a:blip r:embed="rId4"/>
          <a:stretch>
            <a:fillRect/>
          </a:stretch>
        </p:blipFill>
        <p:spPr>
          <a:xfrm>
            <a:off x="1813289" y="2965305"/>
            <a:ext cx="8232122" cy="1994380"/>
          </a:xfrm>
          <a:prstGeom prst="rect">
            <a:avLst/>
          </a:prstGeom>
        </p:spPr>
      </p:pic>
    </p:spTree>
    <p:extLst>
      <p:ext uri="{BB962C8B-B14F-4D97-AF65-F5344CB8AC3E}">
        <p14:creationId xmlns:p14="http://schemas.microsoft.com/office/powerpoint/2010/main" val="24572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agua</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8" name="Imagen 7" descr="Imagen que contiene exterior, pasto, hombre, edificio&#10;&#10;Descripción generada automáticamente">
            <a:extLst>
              <a:ext uri="{FF2B5EF4-FFF2-40B4-BE49-F238E27FC236}">
                <a16:creationId xmlns:a16="http://schemas.microsoft.com/office/drawing/2014/main" xmlns="" id="{FA758259-7EF6-4C10-BF8A-F1FA153154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4205" y="2538844"/>
            <a:ext cx="4890655" cy="3667991"/>
          </a:xfrm>
          <a:prstGeom prst="rect">
            <a:avLst/>
          </a:prstGeom>
        </p:spPr>
      </p:pic>
      <p:pic>
        <p:nvPicPr>
          <p:cNvPr id="10" name="Imagen 9" descr="Un joven sentado en el pasto&#10;&#10;Descripción generada automáticamente con confianza baja">
            <a:extLst>
              <a:ext uri="{FF2B5EF4-FFF2-40B4-BE49-F238E27FC236}">
                <a16:creationId xmlns:a16="http://schemas.microsoft.com/office/drawing/2014/main" xmlns="" id="{2FDDDDED-083D-49E1-A3CF-2D375BB1D9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701" y="2538844"/>
            <a:ext cx="4962514" cy="3680764"/>
          </a:xfrm>
          <a:prstGeom prst="rect">
            <a:avLst/>
          </a:prstGeom>
        </p:spPr>
      </p:pic>
    </p:spTree>
    <p:extLst>
      <p:ext uri="{BB962C8B-B14F-4D97-AF65-F5344CB8AC3E}">
        <p14:creationId xmlns:p14="http://schemas.microsoft.com/office/powerpoint/2010/main" val="2294792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780571"/>
            <a:ext cx="10515600" cy="1325563"/>
          </a:xfrm>
        </p:spPr>
        <p:txBody>
          <a:bodyPr>
            <a:normAutofit/>
          </a:bodyPr>
          <a:lstStyle/>
          <a:p>
            <a:r>
              <a:rPr lang="es-ES" dirty="0"/>
              <a:t>Ejecución del plan de monitoreo del medio físico</a:t>
            </a:r>
            <a:endParaRPr lang="es-EC" dirty="0"/>
          </a:p>
        </p:txBody>
      </p:sp>
      <p:sp>
        <p:nvSpPr>
          <p:cNvPr id="7" name="Marcador de contenido 6">
            <a:extLst>
              <a:ext uri="{FF2B5EF4-FFF2-40B4-BE49-F238E27FC236}">
                <a16:creationId xmlns:a16="http://schemas.microsoft.com/office/drawing/2014/main" xmlns="" id="{4F22DCF6-FA73-4D4F-A6A0-210B3E6EFE77}"/>
              </a:ext>
            </a:extLst>
          </p:cNvPr>
          <p:cNvSpPr>
            <a:spLocks noGrp="1"/>
          </p:cNvSpPr>
          <p:nvPr>
            <p:ph idx="1"/>
          </p:nvPr>
        </p:nvSpPr>
        <p:spPr>
          <a:xfrm>
            <a:off x="838200" y="2004705"/>
            <a:ext cx="6388223" cy="4351338"/>
          </a:xfrm>
        </p:spPr>
        <p:txBody>
          <a:bodyPr/>
          <a:lstStyle/>
          <a:p>
            <a:r>
              <a:rPr lang="es-ES" dirty="0"/>
              <a:t>Monitoreo de calidad de agua</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3" name="Imagen 2">
            <a:extLst>
              <a:ext uri="{FF2B5EF4-FFF2-40B4-BE49-F238E27FC236}">
                <a16:creationId xmlns:a16="http://schemas.microsoft.com/office/drawing/2014/main" xmlns="" id="{C820BBD2-12C8-4530-B8AF-4E4A3A797B36}"/>
              </a:ext>
            </a:extLst>
          </p:cNvPr>
          <p:cNvPicPr>
            <a:picLocks noChangeAspect="1"/>
          </p:cNvPicPr>
          <p:nvPr/>
        </p:nvPicPr>
        <p:blipFill>
          <a:blip r:embed="rId4"/>
          <a:stretch>
            <a:fillRect/>
          </a:stretch>
        </p:blipFill>
        <p:spPr>
          <a:xfrm>
            <a:off x="838200" y="2616347"/>
            <a:ext cx="10302666" cy="833435"/>
          </a:xfrm>
          <a:prstGeom prst="rect">
            <a:avLst/>
          </a:prstGeom>
        </p:spPr>
      </p:pic>
      <p:pic>
        <p:nvPicPr>
          <p:cNvPr id="11" name="Imagen 10">
            <a:extLst>
              <a:ext uri="{FF2B5EF4-FFF2-40B4-BE49-F238E27FC236}">
                <a16:creationId xmlns:a16="http://schemas.microsoft.com/office/drawing/2014/main" xmlns="" id="{FE109F18-0094-407D-9245-0F28FC2413F6}"/>
              </a:ext>
            </a:extLst>
          </p:cNvPr>
          <p:cNvPicPr>
            <a:picLocks noChangeAspect="1"/>
          </p:cNvPicPr>
          <p:nvPr/>
        </p:nvPicPr>
        <p:blipFill>
          <a:blip r:embed="rId5"/>
          <a:stretch>
            <a:fillRect/>
          </a:stretch>
        </p:blipFill>
        <p:spPr>
          <a:xfrm>
            <a:off x="838200" y="3669676"/>
            <a:ext cx="10302666" cy="902811"/>
          </a:xfrm>
          <a:prstGeom prst="rect">
            <a:avLst/>
          </a:prstGeom>
        </p:spPr>
      </p:pic>
    </p:spTree>
    <p:extLst>
      <p:ext uri="{BB962C8B-B14F-4D97-AF65-F5344CB8AC3E}">
        <p14:creationId xmlns:p14="http://schemas.microsoft.com/office/powerpoint/2010/main" val="128021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571021"/>
            <a:ext cx="10515600" cy="1325563"/>
          </a:xfrm>
        </p:spPr>
        <p:txBody>
          <a:bodyPr>
            <a:normAutofit/>
          </a:bodyPr>
          <a:lstStyle/>
          <a:p>
            <a:r>
              <a:rPr lang="es-ES" dirty="0"/>
              <a:t>Plan de Manejo Ambiental</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9" name="Imagen 8">
            <a:extLst>
              <a:ext uri="{FF2B5EF4-FFF2-40B4-BE49-F238E27FC236}">
                <a16:creationId xmlns:a16="http://schemas.microsoft.com/office/drawing/2014/main" xmlns="" id="{B2A2CF2D-4E92-4701-B6D1-271BF12CD0E5}"/>
              </a:ext>
            </a:extLst>
          </p:cNvPr>
          <p:cNvPicPr>
            <a:picLocks noChangeAspect="1"/>
          </p:cNvPicPr>
          <p:nvPr/>
        </p:nvPicPr>
        <p:blipFill>
          <a:blip r:embed="rId4"/>
          <a:stretch>
            <a:fillRect/>
          </a:stretch>
        </p:blipFill>
        <p:spPr>
          <a:xfrm>
            <a:off x="1184577" y="1648934"/>
            <a:ext cx="8748368" cy="4054799"/>
          </a:xfrm>
          <a:prstGeom prst="rect">
            <a:avLst/>
          </a:prstGeom>
        </p:spPr>
      </p:pic>
    </p:spTree>
    <p:extLst>
      <p:ext uri="{BB962C8B-B14F-4D97-AF65-F5344CB8AC3E}">
        <p14:creationId xmlns:p14="http://schemas.microsoft.com/office/powerpoint/2010/main" val="351837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A28597DF-22E1-4502-989B-1339B8FBEEAC}"/>
              </a:ext>
            </a:extLst>
          </p:cNvPr>
          <p:cNvSpPr>
            <a:spLocks noGrp="1"/>
          </p:cNvSpPr>
          <p:nvPr>
            <p:ph type="title"/>
          </p:nvPr>
        </p:nvSpPr>
        <p:spPr>
          <a:xfrm>
            <a:off x="838200" y="571021"/>
            <a:ext cx="10515600" cy="1325563"/>
          </a:xfrm>
        </p:spPr>
        <p:txBody>
          <a:bodyPr>
            <a:normAutofit/>
          </a:bodyPr>
          <a:lstStyle/>
          <a:p>
            <a:r>
              <a:rPr lang="es-ES" dirty="0"/>
              <a:t>Plan de Manejo Ambiental</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sp>
        <p:nvSpPr>
          <p:cNvPr id="7" name="CuadroTexto 6">
            <a:extLst>
              <a:ext uri="{FF2B5EF4-FFF2-40B4-BE49-F238E27FC236}">
                <a16:creationId xmlns:a16="http://schemas.microsoft.com/office/drawing/2014/main" xmlns="" id="{AB6831DF-9872-4EA5-805F-00C3AA7790D5}"/>
              </a:ext>
            </a:extLst>
          </p:cNvPr>
          <p:cNvSpPr txBox="1"/>
          <p:nvPr/>
        </p:nvSpPr>
        <p:spPr>
          <a:xfrm>
            <a:off x="973214" y="2099134"/>
            <a:ext cx="7978066" cy="3416320"/>
          </a:xfrm>
          <a:prstGeom prst="rect">
            <a:avLst/>
          </a:prstGeom>
          <a:noFill/>
        </p:spPr>
        <p:txBody>
          <a:bodyPr wrap="square">
            <a:spAutoFit/>
          </a:bodyPr>
          <a:lstStyle/>
          <a:p>
            <a:pPr rtl="0">
              <a:spcBef>
                <a:spcPts val="0"/>
              </a:spcBef>
              <a:spcAft>
                <a:spcPts val="0"/>
              </a:spcAft>
            </a:pP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1. </a:t>
            </a:r>
            <a:r>
              <a:rPr lang="es-ES" sz="1800" b="0" i="0" u="none" strike="noStrike" dirty="0">
                <a:solidFill>
                  <a:srgbClr val="000000"/>
                </a:solidFill>
                <a:effectLst/>
                <a:latin typeface="Century Gothic" panose="020B0502020202020204" pitchFamily="34" charset="0"/>
              </a:rPr>
              <a:t>Plan de Prevención y Mitigación de Impactos </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2. </a:t>
            </a:r>
            <a:r>
              <a:rPr lang="es-ES" sz="1800" b="0" i="0" u="none" strike="noStrike" dirty="0">
                <a:solidFill>
                  <a:srgbClr val="000000"/>
                </a:solidFill>
                <a:effectLst/>
                <a:latin typeface="Century Gothic" panose="020B0502020202020204" pitchFamily="34" charset="0"/>
              </a:rPr>
              <a:t>Plan de Manejo de Desechos</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3. </a:t>
            </a:r>
            <a:r>
              <a:rPr lang="es-ES" sz="1800" b="0" i="0" u="none" strike="noStrike" dirty="0">
                <a:solidFill>
                  <a:srgbClr val="000000"/>
                </a:solidFill>
                <a:effectLst/>
                <a:latin typeface="Century Gothic" panose="020B0502020202020204" pitchFamily="34" charset="0"/>
              </a:rPr>
              <a:t>Plan de Comunicación, Capacitación y Educación Ambiental </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4. </a:t>
            </a:r>
            <a:r>
              <a:rPr lang="es-ES" sz="1800" b="0" i="0" u="none" strike="noStrike" dirty="0">
                <a:solidFill>
                  <a:srgbClr val="000000"/>
                </a:solidFill>
                <a:effectLst/>
                <a:latin typeface="Century Gothic" panose="020B0502020202020204" pitchFamily="34" charset="0"/>
              </a:rPr>
              <a:t>Plan de Relaciones Comunitarias</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5.</a:t>
            </a:r>
            <a:r>
              <a:rPr lang="es-ES" sz="1800" b="0" i="0" u="none" strike="noStrike" dirty="0">
                <a:solidFill>
                  <a:srgbClr val="000000"/>
                </a:solidFill>
                <a:effectLst/>
                <a:latin typeface="Century Gothic" panose="020B0502020202020204" pitchFamily="34" charset="0"/>
              </a:rPr>
              <a:t> Plan de Contingencias </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6. </a:t>
            </a:r>
            <a:r>
              <a:rPr lang="es-ES" sz="1800" b="0" i="0" u="none" strike="noStrike" dirty="0">
                <a:solidFill>
                  <a:srgbClr val="000000"/>
                </a:solidFill>
                <a:effectLst/>
                <a:latin typeface="Century Gothic" panose="020B0502020202020204" pitchFamily="34" charset="0"/>
              </a:rPr>
              <a:t>Plan de Seguridad Y Salud Ocupacional </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7. </a:t>
            </a:r>
            <a:r>
              <a:rPr lang="es-ES" sz="1800" b="0" i="0" u="none" strike="noStrike" dirty="0">
                <a:solidFill>
                  <a:srgbClr val="000000"/>
                </a:solidFill>
                <a:effectLst/>
                <a:latin typeface="Century Gothic" panose="020B0502020202020204" pitchFamily="34" charset="0"/>
              </a:rPr>
              <a:t>Plan de Monitoreo, Control y Seguimiento</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8. </a:t>
            </a:r>
            <a:r>
              <a:rPr lang="es-ES" sz="1800" b="0" i="0" u="none" strike="noStrike" dirty="0">
                <a:solidFill>
                  <a:srgbClr val="000000"/>
                </a:solidFill>
                <a:effectLst/>
                <a:latin typeface="Century Gothic" panose="020B0502020202020204" pitchFamily="34" charset="0"/>
              </a:rPr>
              <a:t>Plan de Rehabilitación de Áreas Afectadas</a:t>
            </a:r>
            <a:r>
              <a:rPr lang="es-ES" b="0" dirty="0">
                <a:effectLst/>
              </a:rPr>
              <a:t/>
            </a:r>
            <a:br>
              <a:rPr lang="es-ES" b="0" dirty="0">
                <a:effectLst/>
              </a:rPr>
            </a:br>
            <a:r>
              <a:rPr lang="es-ES" sz="1800" b="1" i="0" u="none" strike="noStrike" dirty="0">
                <a:solidFill>
                  <a:srgbClr val="000000"/>
                </a:solidFill>
                <a:effectLst/>
                <a:latin typeface="Century Gothic" panose="020B0502020202020204" pitchFamily="34" charset="0"/>
              </a:rPr>
              <a:t>9. </a:t>
            </a:r>
            <a:r>
              <a:rPr lang="es-ES" sz="1800" b="0" i="0" u="none" strike="noStrike" dirty="0">
                <a:solidFill>
                  <a:srgbClr val="000000"/>
                </a:solidFill>
                <a:effectLst/>
                <a:latin typeface="Century Gothic" panose="020B0502020202020204" pitchFamily="34" charset="0"/>
              </a:rPr>
              <a:t>Plan de Cierre, Abandono y Entrega del Área </a:t>
            </a:r>
            <a:endParaRPr lang="es-ES" b="0" dirty="0">
              <a:effectLst/>
            </a:endParaRPr>
          </a:p>
          <a:p>
            <a:r>
              <a:rPr lang="es-ES" b="0" dirty="0">
                <a:effectLst/>
              </a:rPr>
              <a:t/>
            </a:r>
            <a:br>
              <a:rPr lang="es-ES" b="0" dirty="0">
                <a:effectLst/>
              </a:rPr>
            </a:br>
            <a:r>
              <a:rPr lang="es-EC" b="0" dirty="0">
                <a:effectLst/>
              </a:rPr>
              <a:t> </a:t>
            </a:r>
            <a:endParaRPr lang="es-EC" dirty="0"/>
          </a:p>
        </p:txBody>
      </p:sp>
    </p:spTree>
    <p:extLst>
      <p:ext uri="{BB962C8B-B14F-4D97-AF65-F5344CB8AC3E}">
        <p14:creationId xmlns:p14="http://schemas.microsoft.com/office/powerpoint/2010/main" val="233701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243317-12A5-4108-B6C9-1B12DE3888EB}"/>
              </a:ext>
            </a:extLst>
          </p:cNvPr>
          <p:cNvSpPr>
            <a:spLocks noGrp="1"/>
          </p:cNvSpPr>
          <p:nvPr>
            <p:ph type="title"/>
          </p:nvPr>
        </p:nvSpPr>
        <p:spPr>
          <a:xfrm>
            <a:off x="3671455" y="2103437"/>
            <a:ext cx="10515600" cy="1325563"/>
          </a:xfrm>
        </p:spPr>
        <p:txBody>
          <a:bodyPr/>
          <a:lstStyle/>
          <a:p>
            <a:r>
              <a:rPr lang="es-ES" dirty="0"/>
              <a:t>GRACIAS TOTALES</a:t>
            </a:r>
            <a:endParaRPr lang="es-EC" dirty="0"/>
          </a:p>
        </p:txBody>
      </p:sp>
      <p:pic>
        <p:nvPicPr>
          <p:cNvPr id="4" name="Imagen 3">
            <a:extLst>
              <a:ext uri="{FF2B5EF4-FFF2-40B4-BE49-F238E27FC236}">
                <a16:creationId xmlns:a16="http://schemas.microsoft.com/office/drawing/2014/main" xmlns="" id="{5BE76767-B476-4742-85A6-5FD8280CA71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5" name="Imagen 4">
            <a:extLst>
              <a:ext uri="{FF2B5EF4-FFF2-40B4-BE49-F238E27FC236}">
                <a16:creationId xmlns:a16="http://schemas.microsoft.com/office/drawing/2014/main" xmlns="" id="{BD35685B-9EC4-4A8B-B984-F68E8171FEA3}"/>
              </a:ext>
            </a:extLst>
          </p:cNvPr>
          <p:cNvPicPr>
            <a:picLocks noChangeAspect="1"/>
          </p:cNvPicPr>
          <p:nvPr/>
        </p:nvPicPr>
        <p:blipFill>
          <a:blip r:embed="rId3"/>
          <a:stretch>
            <a:fillRect/>
          </a:stretch>
        </p:blipFill>
        <p:spPr>
          <a:xfrm>
            <a:off x="87780" y="112312"/>
            <a:ext cx="2499577" cy="769687"/>
          </a:xfrm>
          <a:prstGeom prst="rect">
            <a:avLst/>
          </a:prstGeom>
        </p:spPr>
      </p:pic>
    </p:spTree>
    <p:extLst>
      <p:ext uri="{BB962C8B-B14F-4D97-AF65-F5344CB8AC3E}">
        <p14:creationId xmlns:p14="http://schemas.microsoft.com/office/powerpoint/2010/main" val="233025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5E6051B9-DD6D-4B3E-988E-481944246A8B}"/>
              </a:ext>
            </a:extLst>
          </p:cNvPr>
          <p:cNvSpPr>
            <a:spLocks noGrp="1"/>
          </p:cNvSpPr>
          <p:nvPr>
            <p:ph type="title"/>
          </p:nvPr>
        </p:nvSpPr>
        <p:spPr>
          <a:xfrm>
            <a:off x="838200" y="533361"/>
            <a:ext cx="10515600" cy="1325563"/>
          </a:xfrm>
        </p:spPr>
        <p:txBody>
          <a:bodyPr/>
          <a:lstStyle/>
          <a:p>
            <a:r>
              <a:rPr lang="es-EC" dirty="0"/>
              <a:t>Determinación de áreas de influencia</a:t>
            </a:r>
          </a:p>
        </p:txBody>
      </p:sp>
      <p:pic>
        <p:nvPicPr>
          <p:cNvPr id="9" name="Marcador de contenido 8">
            <a:extLst>
              <a:ext uri="{FF2B5EF4-FFF2-40B4-BE49-F238E27FC236}">
                <a16:creationId xmlns:a16="http://schemas.microsoft.com/office/drawing/2014/main" xmlns="" id="{197FB202-8361-4F08-8862-EB264FF19088}"/>
              </a:ext>
            </a:extLst>
          </p:cNvPr>
          <p:cNvPicPr>
            <a:picLocks noGrp="1" noChangeAspect="1"/>
          </p:cNvPicPr>
          <p:nvPr>
            <p:ph idx="1"/>
          </p:nvPr>
        </p:nvPicPr>
        <p:blipFill>
          <a:blip r:embed="rId2"/>
          <a:stretch>
            <a:fillRect/>
          </a:stretch>
        </p:blipFill>
        <p:spPr>
          <a:xfrm>
            <a:off x="5607535" y="1676883"/>
            <a:ext cx="5573986" cy="4910873"/>
          </a:xfrm>
        </p:spPr>
      </p:pic>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3"/>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4"/>
          <a:stretch>
            <a:fillRect/>
          </a:stretch>
        </p:blipFill>
        <p:spPr>
          <a:xfrm>
            <a:off x="87780" y="112312"/>
            <a:ext cx="2499577" cy="769687"/>
          </a:xfrm>
          <a:prstGeom prst="rect">
            <a:avLst/>
          </a:prstGeom>
        </p:spPr>
      </p:pic>
      <p:sp>
        <p:nvSpPr>
          <p:cNvPr id="11" name="CuadroTexto 10">
            <a:extLst>
              <a:ext uri="{FF2B5EF4-FFF2-40B4-BE49-F238E27FC236}">
                <a16:creationId xmlns:a16="http://schemas.microsoft.com/office/drawing/2014/main" xmlns="" id="{22FAA544-704F-45B8-93B7-32D1BC104750}"/>
              </a:ext>
            </a:extLst>
          </p:cNvPr>
          <p:cNvSpPr txBox="1"/>
          <p:nvPr/>
        </p:nvSpPr>
        <p:spPr>
          <a:xfrm>
            <a:off x="838200" y="1783700"/>
            <a:ext cx="3866965" cy="2862322"/>
          </a:xfrm>
          <a:prstGeom prst="rect">
            <a:avLst/>
          </a:prstGeom>
          <a:noFill/>
        </p:spPr>
        <p:txBody>
          <a:bodyPr wrap="square">
            <a:spAutoFit/>
          </a:bodyPr>
          <a:lstStyle/>
          <a:p>
            <a:r>
              <a:rPr lang="es-ES" b="1" dirty="0"/>
              <a:t>Área de influencia indirecta</a:t>
            </a:r>
          </a:p>
          <a:p>
            <a:r>
              <a:rPr lang="es-ES" dirty="0"/>
              <a:t>Área del Complejo ambiental con un radio de acción de 2.5 Km, incluyendo la Cooperativa Occidental No. 1 y el recinto Agrupación los Ríos</a:t>
            </a:r>
          </a:p>
          <a:p>
            <a:endParaRPr lang="es-ES" dirty="0"/>
          </a:p>
          <a:p>
            <a:r>
              <a:rPr lang="es-ES" b="1" dirty="0"/>
              <a:t>Área de influencia directa </a:t>
            </a:r>
          </a:p>
          <a:p>
            <a:r>
              <a:rPr lang="es-ES" dirty="0"/>
              <a:t>Complejo Ambiental Puerto con un radio de acción de 300 metros a la redonda.</a:t>
            </a:r>
            <a:endParaRPr lang="es-EC" dirty="0"/>
          </a:p>
        </p:txBody>
      </p:sp>
    </p:spTree>
    <p:extLst>
      <p:ext uri="{BB962C8B-B14F-4D97-AF65-F5344CB8AC3E}">
        <p14:creationId xmlns:p14="http://schemas.microsoft.com/office/powerpoint/2010/main" val="95590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52614BA-7767-4127-BAC2-1B04E8A9D9E4}"/>
              </a:ext>
            </a:extLst>
          </p:cNvPr>
          <p:cNvSpPr>
            <a:spLocks noGrp="1"/>
          </p:cNvSpPr>
          <p:nvPr>
            <p:ph type="title"/>
          </p:nvPr>
        </p:nvSpPr>
        <p:spPr>
          <a:xfrm>
            <a:off x="838200" y="617938"/>
            <a:ext cx="10515600" cy="1325563"/>
          </a:xfrm>
        </p:spPr>
        <p:txBody>
          <a:bodyPr/>
          <a:lstStyle/>
          <a:p>
            <a:r>
              <a:rPr lang="es-ES" dirty="0"/>
              <a:t>Áreas protegidas</a:t>
            </a:r>
            <a:endParaRPr lang="es-EC" dirty="0"/>
          </a:p>
        </p:txBody>
      </p:sp>
      <p:pic>
        <p:nvPicPr>
          <p:cNvPr id="9" name="Marcador de contenido 8">
            <a:extLst>
              <a:ext uri="{FF2B5EF4-FFF2-40B4-BE49-F238E27FC236}">
                <a16:creationId xmlns:a16="http://schemas.microsoft.com/office/drawing/2014/main" xmlns="" id="{DCBA950E-0BDF-43B1-9222-C8003FB20FB4}"/>
              </a:ext>
            </a:extLst>
          </p:cNvPr>
          <p:cNvPicPr>
            <a:picLocks noGrp="1" noChangeAspect="1"/>
          </p:cNvPicPr>
          <p:nvPr>
            <p:ph idx="1"/>
          </p:nvPr>
        </p:nvPicPr>
        <p:blipFill>
          <a:blip r:embed="rId2"/>
          <a:stretch>
            <a:fillRect/>
          </a:stretch>
        </p:blipFill>
        <p:spPr>
          <a:xfrm>
            <a:off x="5548544" y="1369249"/>
            <a:ext cx="6207439" cy="5097018"/>
          </a:xfrm>
        </p:spPr>
      </p:pic>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3"/>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4"/>
          <a:stretch>
            <a:fillRect/>
          </a:stretch>
        </p:blipFill>
        <p:spPr>
          <a:xfrm>
            <a:off x="87780" y="112312"/>
            <a:ext cx="2499577" cy="769687"/>
          </a:xfrm>
          <a:prstGeom prst="rect">
            <a:avLst/>
          </a:prstGeom>
        </p:spPr>
      </p:pic>
      <p:sp>
        <p:nvSpPr>
          <p:cNvPr id="11" name="CuadroTexto 10">
            <a:extLst>
              <a:ext uri="{FF2B5EF4-FFF2-40B4-BE49-F238E27FC236}">
                <a16:creationId xmlns:a16="http://schemas.microsoft.com/office/drawing/2014/main" xmlns="" id="{92829111-2DA0-4286-9918-C030A63000D4}"/>
              </a:ext>
            </a:extLst>
          </p:cNvPr>
          <p:cNvSpPr txBox="1"/>
          <p:nvPr/>
        </p:nvSpPr>
        <p:spPr>
          <a:xfrm>
            <a:off x="603235" y="1943500"/>
            <a:ext cx="3169775" cy="3693319"/>
          </a:xfrm>
          <a:prstGeom prst="rect">
            <a:avLst/>
          </a:prstGeom>
          <a:noFill/>
        </p:spPr>
        <p:txBody>
          <a:bodyPr wrap="square">
            <a:spAutoFit/>
          </a:bodyPr>
          <a:lstStyle/>
          <a:p>
            <a:r>
              <a:rPr lang="es-ES" dirty="0"/>
              <a:t>Pese a su basta variedad de especies animales y vegetales, toda la circunscripción cantonal ni el proyecto Complejo ambiental Puerto Quito NO INTERSECA con el Sistema Nacional de Áreas Protegidas (SNAP), Patrimonio Forestal del Estado (PFE), Bosques y Vegetación Protectora (BVP). De manera gráfica en la siguiente figura se puede evidenciar lo antes mencionado:</a:t>
            </a:r>
            <a:endParaRPr lang="es-EC" dirty="0"/>
          </a:p>
        </p:txBody>
      </p:sp>
    </p:spTree>
    <p:extLst>
      <p:ext uri="{BB962C8B-B14F-4D97-AF65-F5344CB8AC3E}">
        <p14:creationId xmlns:p14="http://schemas.microsoft.com/office/powerpoint/2010/main" val="160455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38200" y="500062"/>
            <a:ext cx="10515600" cy="1325563"/>
          </a:xfrm>
        </p:spPr>
        <p:txBody>
          <a:bodyPr/>
          <a:lstStyle/>
          <a:p>
            <a:r>
              <a:rPr lang="es-EC" dirty="0"/>
              <a:t>Marco legal ambiental aplicable</a:t>
            </a:r>
          </a:p>
        </p:txBody>
      </p:sp>
      <p:pic>
        <p:nvPicPr>
          <p:cNvPr id="9" name="Marcador de contenido 8">
            <a:extLst>
              <a:ext uri="{FF2B5EF4-FFF2-40B4-BE49-F238E27FC236}">
                <a16:creationId xmlns:a16="http://schemas.microsoft.com/office/drawing/2014/main" xmlns="" id="{034372A6-5C3D-4A82-B94C-86CD676E579C}"/>
              </a:ext>
            </a:extLst>
          </p:cNvPr>
          <p:cNvPicPr>
            <a:picLocks noGrp="1" noChangeAspect="1"/>
          </p:cNvPicPr>
          <p:nvPr>
            <p:ph idx="1"/>
          </p:nvPr>
        </p:nvPicPr>
        <p:blipFill>
          <a:blip r:embed="rId2"/>
          <a:stretch>
            <a:fillRect/>
          </a:stretch>
        </p:blipFill>
        <p:spPr>
          <a:xfrm>
            <a:off x="3467101" y="1572784"/>
            <a:ext cx="4820756" cy="4785154"/>
          </a:xfrm>
        </p:spPr>
      </p:pic>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3"/>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4"/>
          <a:stretch>
            <a:fillRect/>
          </a:stretch>
        </p:blipFill>
        <p:spPr>
          <a:xfrm>
            <a:off x="87780" y="112312"/>
            <a:ext cx="2499577" cy="769687"/>
          </a:xfrm>
          <a:prstGeom prst="rect">
            <a:avLst/>
          </a:prstGeom>
        </p:spPr>
      </p:pic>
    </p:spTree>
    <p:extLst>
      <p:ext uri="{BB962C8B-B14F-4D97-AF65-F5344CB8AC3E}">
        <p14:creationId xmlns:p14="http://schemas.microsoft.com/office/powerpoint/2010/main" val="134673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38200" y="1050478"/>
            <a:ext cx="10515600" cy="1325563"/>
          </a:xfrm>
        </p:spPr>
        <p:txBody>
          <a:bodyPr/>
          <a:lstStyle/>
          <a:p>
            <a:r>
              <a:rPr lang="es-ES" b="1" dirty="0"/>
              <a:t>Procesos del Sistema de Gestión Integral de Desechos Sólidos del Cantón Puerto Quito</a:t>
            </a:r>
            <a:endParaRPr lang="es-EC" dirty="0"/>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sp>
        <p:nvSpPr>
          <p:cNvPr id="7" name="CuadroTexto 6">
            <a:extLst>
              <a:ext uri="{FF2B5EF4-FFF2-40B4-BE49-F238E27FC236}">
                <a16:creationId xmlns:a16="http://schemas.microsoft.com/office/drawing/2014/main" xmlns="" id="{C649F63B-A348-4177-ACD9-750E753E92D4}"/>
              </a:ext>
            </a:extLst>
          </p:cNvPr>
          <p:cNvSpPr txBox="1"/>
          <p:nvPr/>
        </p:nvSpPr>
        <p:spPr>
          <a:xfrm>
            <a:off x="1020932" y="2920753"/>
            <a:ext cx="7039992" cy="2862322"/>
          </a:xfrm>
          <a:prstGeom prst="rect">
            <a:avLst/>
          </a:prstGeom>
          <a:noFill/>
        </p:spPr>
        <p:txBody>
          <a:bodyPr wrap="square" rtlCol="0">
            <a:spAutoFit/>
          </a:bodyPr>
          <a:lstStyle/>
          <a:p>
            <a:pPr marL="285750" indent="-285750">
              <a:buFont typeface="Arial" panose="020B0604020202020204" pitchFamily="34" charset="0"/>
              <a:buChar char="•"/>
            </a:pPr>
            <a:r>
              <a:rPr lang="es-ES" sz="2400" dirty="0">
                <a:solidFill>
                  <a:srgbClr val="000000"/>
                </a:solidFill>
              </a:rPr>
              <a:t>Servicio de barrido</a:t>
            </a:r>
          </a:p>
          <a:p>
            <a:pPr marL="285750" indent="-285750">
              <a:buFont typeface="Arial" panose="020B0604020202020204" pitchFamily="34" charset="0"/>
              <a:buChar char="•"/>
            </a:pPr>
            <a:r>
              <a:rPr lang="es-ES" sz="2400" dirty="0">
                <a:solidFill>
                  <a:srgbClr val="000000"/>
                </a:solidFill>
              </a:rPr>
              <a:t>Servicio de recolección de residuos comunes</a:t>
            </a:r>
          </a:p>
          <a:p>
            <a:pPr marL="285750" indent="-285750">
              <a:buFont typeface="Arial" panose="020B0604020202020204" pitchFamily="34" charset="0"/>
              <a:buChar char="•"/>
            </a:pPr>
            <a:r>
              <a:rPr lang="es-EC" sz="2400" dirty="0">
                <a:solidFill>
                  <a:srgbClr val="000000"/>
                </a:solidFill>
              </a:rPr>
              <a:t>Aprovechamiento de residuos orgánicos</a:t>
            </a:r>
          </a:p>
          <a:p>
            <a:pPr marL="285750" indent="-285750">
              <a:buFont typeface="Arial" panose="020B0604020202020204" pitchFamily="34" charset="0"/>
              <a:buChar char="•"/>
            </a:pPr>
            <a:r>
              <a:rPr lang="es-EC" sz="2400" dirty="0">
                <a:solidFill>
                  <a:srgbClr val="000000"/>
                </a:solidFill>
              </a:rPr>
              <a:t>Aprovechamiento de material inorgánico</a:t>
            </a:r>
          </a:p>
          <a:p>
            <a:pPr marL="285750" indent="-285750">
              <a:buFont typeface="Arial" panose="020B0604020202020204" pitchFamily="34" charset="0"/>
              <a:buChar char="•"/>
            </a:pPr>
            <a:r>
              <a:rPr lang="es-EC" sz="2400" b="0" i="0" u="none" strike="noStrike" baseline="0" dirty="0">
                <a:solidFill>
                  <a:srgbClr val="000000"/>
                </a:solidFill>
              </a:rPr>
              <a:t>Disposición final</a:t>
            </a:r>
          </a:p>
          <a:p>
            <a:pPr marL="285750" indent="-285750">
              <a:buFont typeface="Arial" panose="020B0604020202020204" pitchFamily="34" charset="0"/>
              <a:buChar char="•"/>
            </a:pPr>
            <a:r>
              <a:rPr lang="es-ES" sz="2400" dirty="0">
                <a:solidFill>
                  <a:srgbClr val="000000"/>
                </a:solidFill>
              </a:rPr>
              <a:t>G</a:t>
            </a:r>
            <a:r>
              <a:rPr lang="es-ES" sz="2400" b="0" i="0" u="none" strike="noStrike" baseline="0" dirty="0">
                <a:solidFill>
                  <a:srgbClr val="000000"/>
                </a:solidFill>
              </a:rPr>
              <a:t>estión de residuos sanitarios peligrosos</a:t>
            </a:r>
            <a:endParaRPr lang="es-EC" sz="2400" b="0" i="0" u="none" strike="noStrike" baseline="0" dirty="0">
              <a:solidFill>
                <a:srgbClr val="000000"/>
              </a:solidFill>
            </a:endParaRP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300839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38200" y="575812"/>
            <a:ext cx="10515600" cy="1325563"/>
          </a:xfrm>
        </p:spPr>
        <p:txBody>
          <a:bodyPr/>
          <a:lstStyle/>
          <a:p>
            <a:r>
              <a:rPr lang="es-ES" sz="4400" dirty="0">
                <a:solidFill>
                  <a:srgbClr val="000000"/>
                </a:solidFill>
              </a:rPr>
              <a:t>Servicio de barrido</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3" name="Imagen 2">
            <a:extLst>
              <a:ext uri="{FF2B5EF4-FFF2-40B4-BE49-F238E27FC236}">
                <a16:creationId xmlns:a16="http://schemas.microsoft.com/office/drawing/2014/main" xmlns="" id="{E33B502C-2747-4A6E-BE62-DAB9F818A2F6}"/>
              </a:ext>
            </a:extLst>
          </p:cNvPr>
          <p:cNvPicPr>
            <a:picLocks noChangeAspect="1"/>
          </p:cNvPicPr>
          <p:nvPr/>
        </p:nvPicPr>
        <p:blipFill>
          <a:blip r:embed="rId4"/>
          <a:stretch>
            <a:fillRect/>
          </a:stretch>
        </p:blipFill>
        <p:spPr>
          <a:xfrm>
            <a:off x="6831624" y="1701163"/>
            <a:ext cx="4160645" cy="4581025"/>
          </a:xfrm>
          <a:prstGeom prst="rect">
            <a:avLst/>
          </a:prstGeom>
        </p:spPr>
      </p:pic>
      <p:sp>
        <p:nvSpPr>
          <p:cNvPr id="9" name="CuadroTexto 8">
            <a:extLst>
              <a:ext uri="{FF2B5EF4-FFF2-40B4-BE49-F238E27FC236}">
                <a16:creationId xmlns:a16="http://schemas.microsoft.com/office/drawing/2014/main" xmlns="" id="{C4D0A0FC-BD41-4C95-83FC-9028EFAFCBB8}"/>
              </a:ext>
            </a:extLst>
          </p:cNvPr>
          <p:cNvSpPr txBox="1"/>
          <p:nvPr/>
        </p:nvSpPr>
        <p:spPr>
          <a:xfrm>
            <a:off x="838200" y="1901375"/>
            <a:ext cx="5393924" cy="1477328"/>
          </a:xfrm>
          <a:prstGeom prst="rect">
            <a:avLst/>
          </a:prstGeom>
          <a:noFill/>
        </p:spPr>
        <p:txBody>
          <a:bodyPr wrap="square">
            <a:spAutoFit/>
          </a:bodyPr>
          <a:lstStyle/>
          <a:p>
            <a:r>
              <a:rPr lang="es-ES" sz="1800" b="0" i="0" u="none" strike="noStrike" baseline="0" dirty="0">
                <a:solidFill>
                  <a:srgbClr val="000000"/>
                </a:solidFill>
                <a:latin typeface="Arial" panose="020B0604020202020204" pitchFamily="34" charset="0"/>
              </a:rPr>
              <a:t>El servicio de barrido se brinda únicamente en la cabecera cantonal y en el recinto Simón Bolívar – La Sexta</a:t>
            </a:r>
          </a:p>
          <a:p>
            <a:endParaRPr lang="es-ES" dirty="0">
              <a:solidFill>
                <a:srgbClr val="000000"/>
              </a:solidFill>
              <a:latin typeface="Arial" panose="020B0604020202020204" pitchFamily="34" charset="0"/>
            </a:endParaRPr>
          </a:p>
          <a:p>
            <a:r>
              <a:rPr lang="pt-BR" dirty="0"/>
              <a:t>2 jornadas de 6h00-10h00 y de 12-14h00</a:t>
            </a:r>
            <a:endParaRPr lang="es-EC" dirty="0"/>
          </a:p>
        </p:txBody>
      </p:sp>
    </p:spTree>
    <p:extLst>
      <p:ext uri="{BB962C8B-B14F-4D97-AF65-F5344CB8AC3E}">
        <p14:creationId xmlns:p14="http://schemas.microsoft.com/office/powerpoint/2010/main" val="288746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38200" y="575812"/>
            <a:ext cx="10515600" cy="1325563"/>
          </a:xfrm>
        </p:spPr>
        <p:txBody>
          <a:bodyPr/>
          <a:lstStyle/>
          <a:p>
            <a:r>
              <a:rPr lang="es-ES" sz="4400" dirty="0">
                <a:solidFill>
                  <a:srgbClr val="000000"/>
                </a:solidFill>
              </a:rPr>
              <a:t>Servicio de recolección de residuos comunes</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sp>
        <p:nvSpPr>
          <p:cNvPr id="9" name="CuadroTexto 8">
            <a:extLst>
              <a:ext uri="{FF2B5EF4-FFF2-40B4-BE49-F238E27FC236}">
                <a16:creationId xmlns:a16="http://schemas.microsoft.com/office/drawing/2014/main" xmlns="" id="{C4D0A0FC-BD41-4C95-83FC-9028EFAFCBB8}"/>
              </a:ext>
            </a:extLst>
          </p:cNvPr>
          <p:cNvSpPr txBox="1"/>
          <p:nvPr/>
        </p:nvSpPr>
        <p:spPr>
          <a:xfrm>
            <a:off x="838199" y="1901375"/>
            <a:ext cx="5393924" cy="923330"/>
          </a:xfrm>
          <a:prstGeom prst="rect">
            <a:avLst/>
          </a:prstGeom>
          <a:noFill/>
        </p:spPr>
        <p:txBody>
          <a:bodyPr wrap="square">
            <a:spAutoFit/>
          </a:bodyPr>
          <a:lstStyle/>
          <a:p>
            <a:r>
              <a:rPr lang="es-EC"/>
              <a:t>La municipalidad ha venido ejecutando desde hace aproximadamente 15 años un programa de clasificación de residuos desde la fuente</a:t>
            </a:r>
            <a:endParaRPr lang="es-EC" dirty="0"/>
          </a:p>
        </p:txBody>
      </p:sp>
      <p:pic>
        <p:nvPicPr>
          <p:cNvPr id="10" name="Imagen 9">
            <a:extLst>
              <a:ext uri="{FF2B5EF4-FFF2-40B4-BE49-F238E27FC236}">
                <a16:creationId xmlns:a16="http://schemas.microsoft.com/office/drawing/2014/main" xmlns="" id="{02B5CD3C-24B9-494F-B23D-A3CB45F620B1}"/>
              </a:ext>
            </a:extLst>
          </p:cNvPr>
          <p:cNvPicPr>
            <a:picLocks noChangeAspect="1"/>
          </p:cNvPicPr>
          <p:nvPr/>
        </p:nvPicPr>
        <p:blipFill>
          <a:blip r:embed="rId4"/>
          <a:stretch>
            <a:fillRect/>
          </a:stretch>
        </p:blipFill>
        <p:spPr>
          <a:xfrm>
            <a:off x="7778494" y="1915676"/>
            <a:ext cx="3173612" cy="3888018"/>
          </a:xfrm>
          <a:prstGeom prst="rect">
            <a:avLst/>
          </a:prstGeom>
        </p:spPr>
      </p:pic>
      <p:pic>
        <p:nvPicPr>
          <p:cNvPr id="12" name="Imagen 11">
            <a:extLst>
              <a:ext uri="{FF2B5EF4-FFF2-40B4-BE49-F238E27FC236}">
                <a16:creationId xmlns:a16="http://schemas.microsoft.com/office/drawing/2014/main" xmlns="" id="{247598C0-E8EF-4E50-AD49-92FC7DB053CB}"/>
              </a:ext>
            </a:extLst>
          </p:cNvPr>
          <p:cNvPicPr>
            <a:picLocks noChangeAspect="1"/>
          </p:cNvPicPr>
          <p:nvPr/>
        </p:nvPicPr>
        <p:blipFill>
          <a:blip r:embed="rId5"/>
          <a:stretch>
            <a:fillRect/>
          </a:stretch>
        </p:blipFill>
        <p:spPr>
          <a:xfrm>
            <a:off x="2252028" y="3074538"/>
            <a:ext cx="4043275" cy="2928401"/>
          </a:xfrm>
          <a:prstGeom prst="rect">
            <a:avLst/>
          </a:prstGeom>
        </p:spPr>
      </p:pic>
    </p:spTree>
    <p:extLst>
      <p:ext uri="{BB962C8B-B14F-4D97-AF65-F5344CB8AC3E}">
        <p14:creationId xmlns:p14="http://schemas.microsoft.com/office/powerpoint/2010/main" val="336306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092B2E27-B687-4A3F-977D-6AAF23BF3510}"/>
              </a:ext>
            </a:extLst>
          </p:cNvPr>
          <p:cNvSpPr>
            <a:spLocks noGrp="1"/>
          </p:cNvSpPr>
          <p:nvPr>
            <p:ph type="title"/>
          </p:nvPr>
        </p:nvSpPr>
        <p:spPr>
          <a:xfrm>
            <a:off x="838200" y="575812"/>
            <a:ext cx="10515600" cy="1325563"/>
          </a:xfrm>
        </p:spPr>
        <p:txBody>
          <a:bodyPr/>
          <a:lstStyle/>
          <a:p>
            <a:r>
              <a:rPr lang="es-ES" sz="4400" dirty="0">
                <a:solidFill>
                  <a:srgbClr val="000000"/>
                </a:solidFill>
              </a:rPr>
              <a:t>Servicio de recolección de residuos comunes</a:t>
            </a:r>
          </a:p>
        </p:txBody>
      </p:sp>
      <p:pic>
        <p:nvPicPr>
          <p:cNvPr id="5" name="Imagen 4">
            <a:extLst>
              <a:ext uri="{FF2B5EF4-FFF2-40B4-BE49-F238E27FC236}">
                <a16:creationId xmlns:a16="http://schemas.microsoft.com/office/drawing/2014/main" xmlns="" id="{B8E7E08A-FD10-4DD5-9B2F-DA3560B3757C}"/>
              </a:ext>
            </a:extLst>
          </p:cNvPr>
          <p:cNvPicPr>
            <a:picLocks noChangeAspect="1"/>
          </p:cNvPicPr>
          <p:nvPr/>
        </p:nvPicPr>
        <p:blipFill>
          <a:blip r:embed="rId2"/>
          <a:stretch>
            <a:fillRect/>
          </a:stretch>
        </p:blipFill>
        <p:spPr>
          <a:xfrm>
            <a:off x="9365300" y="112312"/>
            <a:ext cx="2600102" cy="674429"/>
          </a:xfrm>
          <a:prstGeom prst="rect">
            <a:avLst/>
          </a:prstGeom>
        </p:spPr>
      </p:pic>
      <p:pic>
        <p:nvPicPr>
          <p:cNvPr id="6" name="Imagen 5">
            <a:extLst>
              <a:ext uri="{FF2B5EF4-FFF2-40B4-BE49-F238E27FC236}">
                <a16:creationId xmlns:a16="http://schemas.microsoft.com/office/drawing/2014/main" xmlns="" id="{FD77B252-AA04-4E49-BEB8-0893AAFECFD0}"/>
              </a:ext>
            </a:extLst>
          </p:cNvPr>
          <p:cNvPicPr>
            <a:picLocks noChangeAspect="1"/>
          </p:cNvPicPr>
          <p:nvPr/>
        </p:nvPicPr>
        <p:blipFill>
          <a:blip r:embed="rId3"/>
          <a:stretch>
            <a:fillRect/>
          </a:stretch>
        </p:blipFill>
        <p:spPr>
          <a:xfrm>
            <a:off x="87780" y="112312"/>
            <a:ext cx="2499577" cy="769687"/>
          </a:xfrm>
          <a:prstGeom prst="rect">
            <a:avLst/>
          </a:prstGeom>
        </p:spPr>
      </p:pic>
      <p:pic>
        <p:nvPicPr>
          <p:cNvPr id="3" name="Imagen 2">
            <a:extLst>
              <a:ext uri="{FF2B5EF4-FFF2-40B4-BE49-F238E27FC236}">
                <a16:creationId xmlns:a16="http://schemas.microsoft.com/office/drawing/2014/main" xmlns="" id="{3D674B41-694A-4948-BEEA-2360B18EF932}"/>
              </a:ext>
            </a:extLst>
          </p:cNvPr>
          <p:cNvPicPr>
            <a:picLocks noChangeAspect="1"/>
          </p:cNvPicPr>
          <p:nvPr/>
        </p:nvPicPr>
        <p:blipFill>
          <a:blip r:embed="rId4"/>
          <a:stretch>
            <a:fillRect/>
          </a:stretch>
        </p:blipFill>
        <p:spPr>
          <a:xfrm>
            <a:off x="2587357" y="1771650"/>
            <a:ext cx="7254369" cy="4358138"/>
          </a:xfrm>
          <a:prstGeom prst="rect">
            <a:avLst/>
          </a:prstGeom>
        </p:spPr>
      </p:pic>
    </p:spTree>
    <p:extLst>
      <p:ext uri="{BB962C8B-B14F-4D97-AF65-F5344CB8AC3E}">
        <p14:creationId xmlns:p14="http://schemas.microsoft.com/office/powerpoint/2010/main" val="6815952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520</Words>
  <Application>Microsoft Office PowerPoint</Application>
  <PresentationFormat>Panorámica</PresentationFormat>
  <Paragraphs>59</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Century Gothic</vt:lpstr>
      <vt:lpstr>Tema de Office</vt:lpstr>
      <vt:lpstr>Presentación de PowerPoint</vt:lpstr>
      <vt:lpstr>Descripción del área de estudio</vt:lpstr>
      <vt:lpstr>Determinación de áreas de influencia</vt:lpstr>
      <vt:lpstr>Áreas protegidas</vt:lpstr>
      <vt:lpstr>Marco legal ambiental aplicable</vt:lpstr>
      <vt:lpstr>Procesos del Sistema de Gestión Integral de Desechos Sólidos del Cantón Puerto Quito</vt:lpstr>
      <vt:lpstr>Servicio de barrido</vt:lpstr>
      <vt:lpstr>Servicio de recolección de residuos comunes</vt:lpstr>
      <vt:lpstr>Servicio de recolección de residuos comunes</vt:lpstr>
      <vt:lpstr>Programas de aprovechamiento de residuos ejecutados por la municipalidad</vt:lpstr>
      <vt:lpstr>Programas de aprovechamiento de residuos ejecutados por la municipalidad</vt:lpstr>
      <vt:lpstr>Aprovechamiento de material inorgánico – Galpón de reciclaje complejo Ambiental Puerto Quito</vt:lpstr>
      <vt:lpstr>Disposición final</vt:lpstr>
      <vt:lpstr>Gestión de residuos sanitarios peligrosos</vt:lpstr>
      <vt:lpstr>Ejecución del plan de monitoreo del medio físico</vt:lpstr>
      <vt:lpstr>Ejecución del plan de monitoreo del medio físico</vt:lpstr>
      <vt:lpstr>Ejecución del plan de monitoreo del medio físico</vt:lpstr>
      <vt:lpstr>Ejecución del plan de monitoreo del medio físico</vt:lpstr>
      <vt:lpstr>Ejecución del plan de monitoreo del medio físico</vt:lpstr>
      <vt:lpstr>Ejecución del plan de monitoreo del medio físico</vt:lpstr>
      <vt:lpstr>Ejecución del plan de monitoreo del medio físico</vt:lpstr>
      <vt:lpstr>Ejecución del plan de monitoreo del medio físico</vt:lpstr>
      <vt:lpstr>Plan de Manejo Ambiental</vt:lpstr>
      <vt:lpstr>Plan de Manejo Ambiental</vt:lpstr>
      <vt:lpstr>GRACIAS TOTALES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 Cristian Iván Sanchez Vinces</dc:creator>
  <cp:lastModifiedBy>Aridos y Petreos</cp:lastModifiedBy>
  <cp:revision>7</cp:revision>
  <dcterms:created xsi:type="dcterms:W3CDTF">2021-10-19T22:38:28Z</dcterms:created>
  <dcterms:modified xsi:type="dcterms:W3CDTF">2021-11-16T15:38:49Z</dcterms:modified>
</cp:coreProperties>
</file>